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handoutMasterIdLst>
    <p:handoutMasterId r:id="rId60"/>
  </p:handoutMasterIdLst>
  <p:sldIdLst>
    <p:sldId id="256" r:id="rId2"/>
    <p:sldId id="277" r:id="rId3"/>
    <p:sldId id="318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75" r:id="rId16"/>
    <p:sldId id="269" r:id="rId17"/>
    <p:sldId id="270" r:id="rId18"/>
    <p:sldId id="271" r:id="rId19"/>
    <p:sldId id="272" r:id="rId20"/>
    <p:sldId id="273" r:id="rId21"/>
    <p:sldId id="319" r:id="rId22"/>
    <p:sldId id="274" r:id="rId23"/>
    <p:sldId id="276" r:id="rId24"/>
    <p:sldId id="279" r:id="rId25"/>
    <p:sldId id="280" r:id="rId26"/>
    <p:sldId id="281" r:id="rId27"/>
    <p:sldId id="282" r:id="rId28"/>
    <p:sldId id="291" r:id="rId29"/>
    <p:sldId id="283" r:id="rId30"/>
    <p:sldId id="284" r:id="rId31"/>
    <p:sldId id="285" r:id="rId32"/>
    <p:sldId id="286" r:id="rId33"/>
    <p:sldId id="287" r:id="rId34"/>
    <p:sldId id="288" r:id="rId35"/>
    <p:sldId id="289" r:id="rId36"/>
    <p:sldId id="290" r:id="rId37"/>
    <p:sldId id="292" r:id="rId38"/>
    <p:sldId id="293" r:id="rId39"/>
    <p:sldId id="294" r:id="rId40"/>
    <p:sldId id="320" r:id="rId41"/>
    <p:sldId id="297" r:id="rId42"/>
    <p:sldId id="298" r:id="rId43"/>
    <p:sldId id="299" r:id="rId44"/>
    <p:sldId id="300" r:id="rId45"/>
    <p:sldId id="301" r:id="rId46"/>
    <p:sldId id="302" r:id="rId47"/>
    <p:sldId id="303" r:id="rId48"/>
    <p:sldId id="304" r:id="rId49"/>
    <p:sldId id="305" r:id="rId50"/>
    <p:sldId id="306" r:id="rId51"/>
    <p:sldId id="307" r:id="rId52"/>
    <p:sldId id="321" r:id="rId53"/>
    <p:sldId id="308" r:id="rId54"/>
    <p:sldId id="309" r:id="rId55"/>
    <p:sldId id="310" r:id="rId56"/>
    <p:sldId id="311" r:id="rId57"/>
    <p:sldId id="312" r:id="rId58"/>
    <p:sldId id="313" r:id="rId5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08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0296384-75B6-40FC-835D-80074765A832}" type="datetimeFigureOut">
              <a:rPr lang="en-US" smtClean="0"/>
              <a:t>1/10/2011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1AA41C-0AA1-45E7-902D-6643F0C1071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 dirty="0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332B06B1-67A6-4A72-83F2-39A9BD2E1EAB}" type="datetimeFigureOut">
              <a:rPr lang="en-US" smtClean="0"/>
              <a:pPr/>
              <a:t>1/10/2011</a:t>
            </a:fld>
            <a:endParaRPr lang="en-US" dirty="0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30D1B34B-636E-427A-836B-17C10C741E6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myinfinitec.org/" TargetMode="External"/><Relationship Id="rId2" Type="http://schemas.openxmlformats.org/officeDocument/2006/relationships/hyperlink" Target="http://www.donjohnston.com/30/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Solo software </a:t>
            </a:r>
            <a:br>
              <a:rPr lang="en-US" dirty="0" smtClean="0"/>
            </a:br>
            <a:r>
              <a:rPr lang="en-US" dirty="0" smtClean="0"/>
              <a:t>by don johnston 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Co:Writer, WRITE:Outloud, READ:Outloud: DRAFT:Builder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Launch Co:Writer again</a:t>
            </a:r>
          </a:p>
          <a:p>
            <a:r>
              <a:rPr lang="en-US" dirty="0" smtClean="0"/>
              <a:t>Click New Writer and enter another name, click “ok”</a:t>
            </a:r>
          </a:p>
          <a:p>
            <a:r>
              <a:rPr lang="en-US" dirty="0" smtClean="0"/>
              <a:t>At the welcome screen, click “continue”</a:t>
            </a:r>
          </a:p>
          <a:p>
            <a:r>
              <a:rPr lang="en-US" dirty="0" smtClean="0"/>
              <a:t>Now you are in the wizard where you can consider a variety of option.  You may choose a specific template (ready made, standard, special needs, existing writer file or no template)</a:t>
            </a:r>
          </a:p>
          <a:p>
            <a:r>
              <a:rPr lang="en-US" dirty="0" smtClean="0"/>
              <a:t>Click “Continue”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 Writer Profile Options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Here you can decide which Co:Writer window to use</a:t>
            </a:r>
          </a:p>
          <a:p>
            <a:pPr lvl="1"/>
            <a:r>
              <a:rPr lang="en-US" dirty="0" smtClean="0"/>
              <a:t>Word Window</a:t>
            </a:r>
          </a:p>
          <a:p>
            <a:pPr lvl="1"/>
            <a:r>
              <a:rPr lang="en-US" dirty="0" smtClean="0"/>
              <a:t>Sentence Window</a:t>
            </a:r>
          </a:p>
          <a:p>
            <a:pPr lvl="1"/>
            <a:r>
              <a:rPr lang="en-US" dirty="0" smtClean="0"/>
              <a:t>Paragraph Window</a:t>
            </a:r>
          </a:p>
          <a:p>
            <a:pPr lvl="1">
              <a:buNone/>
            </a:pPr>
            <a:endParaRPr lang="en-U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 Writer Profile options, continue…	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Here you can decide when you want to see your predicted words</a:t>
            </a:r>
          </a:p>
          <a:p>
            <a:pPr lvl="1"/>
            <a:r>
              <a:rPr lang="en-US" u="sng" dirty="0" smtClean="0"/>
              <a:t>Predict as needed:  </a:t>
            </a:r>
            <a:r>
              <a:rPr lang="en-US" dirty="0" smtClean="0"/>
              <a:t>no word predictions displayed until you tell Co:Writer to do so by pressing “left arrow” to see word prediction</a:t>
            </a:r>
          </a:p>
          <a:p>
            <a:pPr lvl="1"/>
            <a:r>
              <a:rPr lang="en-US" u="sng" dirty="0" smtClean="0"/>
              <a:t>Always predict:  </a:t>
            </a:r>
            <a:r>
              <a:rPr lang="en-US" dirty="0" smtClean="0"/>
              <a:t>word predictions are automatically displayed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 Writer Profile options, continue…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next window is where you choose from three main dictionaries</a:t>
            </a:r>
          </a:p>
          <a:p>
            <a:pPr lvl="1"/>
            <a:r>
              <a:rPr lang="en-US" dirty="0" smtClean="0"/>
              <a:t>Beginning (6000 words)</a:t>
            </a:r>
          </a:p>
          <a:p>
            <a:pPr lvl="1"/>
            <a:r>
              <a:rPr lang="en-US" dirty="0" smtClean="0"/>
              <a:t>Intermediate (12,000 words)</a:t>
            </a:r>
          </a:p>
          <a:p>
            <a:pPr lvl="1"/>
            <a:r>
              <a:rPr lang="en-US" dirty="0" smtClean="0"/>
              <a:t>Advanced (40,000)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 Writer Profile options, continue…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Here you can choose if word predictions match exactly the letters typed or if the word prediction will use the “Flexible Spelling”</a:t>
            </a:r>
          </a:p>
          <a:p>
            <a:endParaRPr lang="en-US" dirty="0" smtClean="0"/>
          </a:p>
          <a:p>
            <a:r>
              <a:rPr lang="en-US" dirty="0" smtClean="0"/>
              <a:t>Flexible Spelling is a feature that accommodates inventive and phonetic spellers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 Writer Profile options, continue…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Sometimes writers are not sure how to spell words in their minds.  Typically they don’t try at all.  With Co:Writer, they can use whatever spelling skills they have</a:t>
            </a:r>
          </a:p>
          <a:p>
            <a:pPr lvl="1"/>
            <a:r>
              <a:rPr lang="en-US" dirty="0" smtClean="0"/>
              <a:t>1.  Think of a sentence with hard to spell words: “I watched an elephant and giraffe roller skate down the street.”		</a:t>
            </a:r>
          </a:p>
          <a:p>
            <a:pPr lvl="1"/>
            <a:r>
              <a:rPr lang="en-US" dirty="0" smtClean="0"/>
              <a:t>2.  Type your sentence, but stop before you type, “elephant”</a:t>
            </a:r>
          </a:p>
          <a:p>
            <a:pPr lvl="1"/>
            <a:r>
              <a:rPr lang="en-US" dirty="0" smtClean="0"/>
              <a:t>3. Type the word “elephant” as an inventive speller (e.g. lafent)</a:t>
            </a:r>
          </a:p>
          <a:p>
            <a:pPr lvl="1"/>
            <a:r>
              <a:rPr lang="en-US" dirty="0" smtClean="0"/>
              <a:t>4.  Notice the word predictions.  The word “elephant” should be there.</a:t>
            </a:r>
          </a:p>
          <a:p>
            <a:pPr lvl="1"/>
            <a:r>
              <a:rPr lang="en-US" dirty="0" smtClean="0"/>
              <a:t>5.  Now select “elephant” 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 Exploring “Flexible Spelling”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the next window, you may select the number of guesses that are predicted from 1 to 9</a:t>
            </a:r>
          </a:p>
          <a:p>
            <a:pPr lvl="1"/>
            <a:r>
              <a:rPr lang="en-US" dirty="0" smtClean="0"/>
              <a:t>Beginning writers are more successful with between 3 and 5</a:t>
            </a:r>
          </a:p>
          <a:p>
            <a:pPr lvl="1"/>
            <a:r>
              <a:rPr lang="en-US" dirty="0" smtClean="0"/>
              <a:t>Intermediate writers with 4 to 6</a:t>
            </a:r>
          </a:p>
          <a:p>
            <a:pPr lvl="1"/>
            <a:r>
              <a:rPr lang="en-US" dirty="0" smtClean="0"/>
              <a:t>Advanced writers can handle 5 or more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 Writer Profile options, continue…</a:t>
            </a:r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Here you can decide if you should show or hide a number list in front of the guesses</a:t>
            </a:r>
          </a:p>
          <a:p>
            <a:pPr lvl="1"/>
            <a:r>
              <a:rPr lang="en-US" u="sng" dirty="0" smtClean="0"/>
              <a:t>“Show Numbers” </a:t>
            </a:r>
            <a:r>
              <a:rPr lang="en-US" dirty="0" smtClean="0"/>
              <a:t>might be used for writers who prefer typing the numbers to select a guess</a:t>
            </a:r>
          </a:p>
          <a:p>
            <a:pPr lvl="1"/>
            <a:r>
              <a:rPr lang="en-US" u="sng" dirty="0" smtClean="0"/>
              <a:t>“Hide Numbers” </a:t>
            </a:r>
            <a:r>
              <a:rPr lang="en-US" dirty="0" smtClean="0"/>
              <a:t>might be used for writers who can use a mouse easily and or for writers who might be distracted by trying to read or type numbers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 Writer Profile options, continue…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Here you can choose the </a:t>
            </a:r>
            <a:r>
              <a:rPr lang="en-US" b="1" u="sng" dirty="0" smtClean="0"/>
              <a:t>size</a:t>
            </a:r>
            <a:r>
              <a:rPr lang="en-US" dirty="0" smtClean="0"/>
              <a:t> of the display</a:t>
            </a:r>
          </a:p>
          <a:p>
            <a:r>
              <a:rPr lang="en-US" dirty="0" smtClean="0"/>
              <a:t>Click “Smaller” or “Larger” until you reach a size you feel is adequate for your student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 Writer Profile options, continue…</a:t>
            </a:r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the last window you choose the </a:t>
            </a:r>
            <a:r>
              <a:rPr lang="en-US" u="sng" dirty="0" smtClean="0"/>
              <a:t>background text and cursor color </a:t>
            </a:r>
            <a:r>
              <a:rPr lang="en-US" dirty="0" smtClean="0"/>
              <a:t>combinations to meet individual writer’s visual needs and/or personal preferences</a:t>
            </a:r>
          </a:p>
          <a:p>
            <a:r>
              <a:rPr lang="en-US" dirty="0" smtClean="0"/>
              <a:t>Click “Finish” to exit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 Writer Profile option, continue…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914400" y="2517782"/>
          <a:ext cx="7620000" cy="3666602"/>
        </p:xfrm>
        <a:graphic>
          <a:graphicData uri="http://schemas.openxmlformats.org/drawingml/2006/table">
            <a:tbl>
              <a:tblPr/>
              <a:tblGrid>
                <a:gridCol w="7467600"/>
                <a:gridCol w="152400"/>
              </a:tblGrid>
              <a:tr h="200042"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 marL="59546" marR="59546" marT="29773" marB="29773">
                    <a:lnL>
                      <a:noFill/>
                    </a:lnL>
                  </a:tcPr>
                </a:tc>
              </a:tr>
              <a:tr h="202088"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 marL="31013" marR="31013" marT="31013" marB="31013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 marL="59546" marR="59546" marT="29773" marB="29773">
                    <a:lnL>
                      <a:noFill/>
                    </a:lnL>
                  </a:tcPr>
                </a:tc>
              </a:tr>
              <a:tr h="3179270">
                <a:tc>
                  <a:txBody>
                    <a:bodyPr/>
                    <a:lstStyle/>
                    <a:p>
                      <a:r>
                        <a:rPr lang="en-US" sz="1800" dirty="0"/>
                        <a:t>SOLO is a literacy suite of the most popular assistive technology accommodations, including a </a:t>
                      </a:r>
                      <a:r>
                        <a:rPr lang="en-US" sz="1800" u="sng" dirty="0"/>
                        <a:t>text reader</a:t>
                      </a:r>
                      <a:r>
                        <a:rPr lang="en-US" sz="1800" dirty="0"/>
                        <a:t>, </a:t>
                      </a:r>
                      <a:r>
                        <a:rPr lang="en-US" sz="1800" u="sng" dirty="0"/>
                        <a:t>graphic organizer</a:t>
                      </a:r>
                      <a:r>
                        <a:rPr lang="en-US" sz="1800" dirty="0"/>
                        <a:t>, </a:t>
                      </a:r>
                      <a:r>
                        <a:rPr lang="en-US" sz="1800" u="sng" dirty="0"/>
                        <a:t>talking word processor</a:t>
                      </a:r>
                      <a:r>
                        <a:rPr lang="en-US" sz="1800" dirty="0"/>
                        <a:t>, and </a:t>
                      </a:r>
                      <a:r>
                        <a:rPr lang="en-US" sz="1800" u="sng" dirty="0"/>
                        <a:t>word prediction</a:t>
                      </a:r>
                      <a:r>
                        <a:rPr lang="en-US" sz="1800" dirty="0"/>
                        <a:t>. </a:t>
                      </a:r>
                      <a:endParaRPr lang="en-US" sz="1200" dirty="0"/>
                    </a:p>
                  </a:txBody>
                  <a:tcPr marL="6203" marR="6203" marT="6203" marB="6203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/>
                    </a:p>
                  </a:txBody>
                  <a:tcPr marL="6203" marR="6203" marT="6203" marB="6203" anchor="ctr">
                    <a:lnL>
                      <a:noFill/>
                    </a:lnL>
                    <a:lnR>
                      <a:noFill/>
                    </a:lnR>
                    <a:lnB>
                      <a:noFill/>
                    </a:lnB>
                  </a:tcPr>
                </a:tc>
              </a:tr>
            </a:tbl>
          </a:graphicData>
        </a:graphic>
      </p:graphicFrame>
      <p:pic>
        <p:nvPicPr>
          <p:cNvPr id="1025" name="Picture 1" descr="SOLO 6 graphic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62000" y="381000"/>
            <a:ext cx="7543800" cy="259080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Using “topic dictionaries” can help students get to words faster when writing on a certain topic</a:t>
            </a:r>
          </a:p>
          <a:p>
            <a:pPr lvl="1"/>
            <a:r>
              <a:rPr lang="en-US" dirty="0" smtClean="0"/>
              <a:t>1.  In the Co:Writer Palette, click “&gt;” Topic Dictionaries</a:t>
            </a:r>
          </a:p>
          <a:p>
            <a:pPr lvl="1"/>
            <a:r>
              <a:rPr lang="en-US" dirty="0" smtClean="0"/>
              <a:t>2.  Click “open book” icon to open Select Topic Dictionary</a:t>
            </a:r>
          </a:p>
          <a:p>
            <a:pPr lvl="1"/>
            <a:r>
              <a:rPr lang="en-US" dirty="0" smtClean="0"/>
              <a:t>3.  In the Categories List on the left, select a topic (there are more than 200 Topic Dictionaries) 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 Exploring “Topic Dictionaries”</a:t>
            </a: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7400"/>
            <a:ext cx="8229600" cy="1399032"/>
          </a:xfrm>
        </p:spPr>
        <p:txBody>
          <a:bodyPr/>
          <a:lstStyle/>
          <a:p>
            <a:pPr algn="ctr"/>
            <a:r>
              <a:rPr lang="en-US" dirty="0" smtClean="0"/>
              <a:t>Write:Outloud</a:t>
            </a:r>
            <a:endParaRPr 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Launch WRITE:Outloud</a:t>
            </a:r>
          </a:p>
          <a:p>
            <a:r>
              <a:rPr lang="en-US" dirty="0" smtClean="0"/>
              <a:t>For windows users go to the start menu and or access the shortcut that should be found on the desktop</a:t>
            </a:r>
          </a:p>
          <a:p>
            <a:r>
              <a:rPr lang="en-US" dirty="0" smtClean="0"/>
              <a:t>Sign in as Learner 1</a:t>
            </a:r>
          </a:p>
          <a:p>
            <a:r>
              <a:rPr lang="en-US" dirty="0" smtClean="0"/>
              <a:t>Enter the default password 123456</a:t>
            </a:r>
          </a:p>
          <a:p>
            <a:r>
              <a:rPr lang="en-US" dirty="0" smtClean="0"/>
              <a:t>You are now in Student Central</a:t>
            </a:r>
          </a:p>
          <a:p>
            <a:r>
              <a:rPr lang="en-US" dirty="0" smtClean="0"/>
              <a:t>Click the “WRITE:Outloud “ icon at the top left of the window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Write:Outloud is a talking word processor </a:t>
            </a:r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Struggling writers rarely re-read, edit or revise their work.  </a:t>
            </a:r>
          </a:p>
          <a:p>
            <a:r>
              <a:rPr lang="en-US" dirty="0" smtClean="0"/>
              <a:t>Write:Outloud preferences are set to speak words and sentences as students write.  You can set WRITE:Outloud to support diverse writers’ needs by turning ON or OFF four levels of speech support provided during writing.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WRITE a sentence</a:t>
            </a:r>
            <a:endParaRPr lang="en-US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u="sng" dirty="0" smtClean="0"/>
              <a:t>1.  Speak letters:  </a:t>
            </a:r>
          </a:p>
          <a:p>
            <a:pPr algn="ctr"/>
            <a:endParaRPr lang="en-US" u="sng" dirty="0" smtClean="0"/>
          </a:p>
          <a:p>
            <a:pPr algn="ctr">
              <a:buNone/>
            </a:pPr>
            <a:r>
              <a:rPr lang="en-US" dirty="0" smtClean="0"/>
              <a:t>useful during spelling activities and/or for learners with visual impairments who are just learning to touch type and need auditory reinforcement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4 Levels of Speech Support for Write:Outloud</a:t>
            </a:r>
            <a:endParaRPr lang="en-US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78358" indent="-514350" algn="ctr">
              <a:buNone/>
            </a:pPr>
            <a:r>
              <a:rPr lang="en-US" u="sng" dirty="0" smtClean="0"/>
              <a:t>2.  Speak words:  </a:t>
            </a:r>
          </a:p>
          <a:p>
            <a:pPr marL="578358" indent="-514350" algn="ctr">
              <a:buAutoNum type="arabicPeriod" startAt="2"/>
            </a:pPr>
            <a:endParaRPr lang="en-US" dirty="0" smtClean="0"/>
          </a:p>
          <a:p>
            <a:pPr marL="578358" indent="-514350" algn="ctr">
              <a:buNone/>
            </a:pPr>
            <a:r>
              <a:rPr lang="en-US" dirty="0" smtClean="0"/>
              <a:t>alerts struggling spellers to incorrectly pronounced words, indicating a probable misspelling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en-US" u="sng" dirty="0" smtClean="0"/>
              <a:t>3.  Speak sentences:</a:t>
            </a:r>
          </a:p>
          <a:p>
            <a:pPr algn="ctr">
              <a:buNone/>
            </a:pPr>
            <a:endParaRPr lang="en-US" u="sng" dirty="0" smtClean="0"/>
          </a:p>
          <a:p>
            <a:pPr algn="ctr">
              <a:buNone/>
            </a:pPr>
            <a:r>
              <a:rPr lang="en-US" dirty="0" smtClean="0"/>
              <a:t>Alerts learners to monitor writing with each sentence that is written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78358" indent="-514350" algn="ctr">
              <a:buNone/>
            </a:pPr>
            <a:r>
              <a:rPr lang="en-US" u="sng" dirty="0" smtClean="0"/>
              <a:t>4.  Speak paragraphs:  </a:t>
            </a:r>
          </a:p>
          <a:p>
            <a:pPr marL="578358" indent="-514350" algn="ctr">
              <a:buAutoNum type="arabicPeriod" startAt="4"/>
            </a:pPr>
            <a:endParaRPr lang="en-US" u="sng" dirty="0" smtClean="0"/>
          </a:p>
          <a:p>
            <a:pPr algn="ctr">
              <a:buNone/>
            </a:pPr>
            <a:r>
              <a:rPr lang="en-US" dirty="0" smtClean="0"/>
              <a:t>causes learners to engage in an auditory review of what they have written; an effective editing/revision strategy that struggling writers rarely utilize</a:t>
            </a:r>
          </a:p>
          <a:p>
            <a:pPr>
              <a:buNone/>
            </a:pPr>
            <a:endParaRPr lang="en-US" sz="1500" dirty="0" smtClean="0"/>
          </a:p>
          <a:p>
            <a:pPr>
              <a:buNone/>
            </a:pPr>
            <a:r>
              <a:rPr lang="en-US" sz="1500" dirty="0" smtClean="0"/>
              <a:t>      *To change speech settings go to SPEECH menu and select the option you want.  Speech options toggle ON/OFF each time you select one.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Everyone type the following sentence: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“Long John Silver is a pirat.  He is from the book Tresure Iland.  I have saw the movie, to.”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SPEECH:</a:t>
            </a:r>
          </a:p>
          <a:p>
            <a:pPr>
              <a:buNone/>
            </a:pPr>
            <a:r>
              <a:rPr lang="en-US" dirty="0" smtClean="0"/>
              <a:t>	-  Move to the beginning/end of your text</a:t>
            </a:r>
          </a:p>
          <a:p>
            <a:pPr>
              <a:buNone/>
            </a:pPr>
            <a:r>
              <a:rPr lang="en-US" dirty="0" smtClean="0"/>
              <a:t>	-  Click the “SPEAK” tool to hear the first sentence read aloud, click it again to hear the next sentence</a:t>
            </a:r>
          </a:p>
          <a:p>
            <a:pPr>
              <a:buNone/>
            </a:pPr>
            <a:r>
              <a:rPr lang="en-US" dirty="0" smtClean="0"/>
              <a:t>	-  To stop speech, simple click the “SPEAK” tool a second time</a:t>
            </a:r>
          </a:p>
          <a:p>
            <a:pPr>
              <a:buNone/>
            </a:pPr>
            <a:r>
              <a:rPr lang="en-US" dirty="0" smtClean="0"/>
              <a:t>	-  Highlighting the text and clicking the “SPEAK” tool will allow the learner to hear exactly what is highlighted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Write:Outloud…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14600"/>
            <a:ext cx="8229600" cy="1399032"/>
          </a:xfrm>
        </p:spPr>
        <p:txBody>
          <a:bodyPr/>
          <a:lstStyle/>
          <a:p>
            <a:pPr algn="ctr"/>
            <a:r>
              <a:rPr lang="en-US" dirty="0" smtClean="0"/>
              <a:t>Co:Writer</a:t>
            </a:r>
            <a:endParaRPr lang="en-US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EDIT/REVISE:</a:t>
            </a:r>
          </a:p>
          <a:p>
            <a:pPr>
              <a:buNone/>
            </a:pPr>
            <a:r>
              <a:rPr lang="en-US" dirty="0" smtClean="0"/>
              <a:t>	-  Recall that while you were listening to your writing read aloud you may have noticed an error</a:t>
            </a:r>
          </a:p>
          <a:p>
            <a:pPr>
              <a:buNone/>
            </a:pPr>
            <a:r>
              <a:rPr lang="en-US" dirty="0" smtClean="0"/>
              <a:t>	-  Highlight the word in error and replace it be typing the correct word in its place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Write:Outloud	</a:t>
            </a:r>
            <a:endParaRPr lang="en-US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SPELLING:</a:t>
            </a:r>
          </a:p>
          <a:p>
            <a:pPr>
              <a:buNone/>
            </a:pPr>
            <a:r>
              <a:rPr lang="en-US" dirty="0" smtClean="0"/>
              <a:t>	-  Click the “spell check” tool</a:t>
            </a:r>
          </a:p>
          <a:p>
            <a:pPr>
              <a:buNone/>
            </a:pPr>
            <a:r>
              <a:rPr lang="en-US" dirty="0" smtClean="0"/>
              <a:t>	-  Click the “speak” tool to the right of the sentence containing the first misspelled word to hear the sentence and word spoken aloud</a:t>
            </a:r>
          </a:p>
          <a:p>
            <a:pPr>
              <a:buNone/>
            </a:pPr>
            <a:r>
              <a:rPr lang="en-US" dirty="0" smtClean="0"/>
              <a:t>	-  Click the “speak” to the right of the suggested word to hear it spoken aloud</a:t>
            </a:r>
          </a:p>
          <a:p>
            <a:pPr>
              <a:buNone/>
            </a:pPr>
            <a:r>
              <a:rPr lang="en-US" dirty="0" smtClean="0"/>
              <a:t>	-  Click “change” to replace the misspelled word with the correct one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Write:Outloud</a:t>
            </a:r>
            <a:endParaRPr lang="en-US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ADD TEXT:</a:t>
            </a:r>
          </a:p>
          <a:p>
            <a:pPr>
              <a:buNone/>
            </a:pPr>
            <a:r>
              <a:rPr lang="en-US" dirty="0" smtClean="0"/>
              <a:t>	-  Move your cursor to the end of the document</a:t>
            </a:r>
          </a:p>
          <a:p>
            <a:pPr>
              <a:buNone/>
            </a:pPr>
            <a:r>
              <a:rPr lang="en-US" dirty="0" smtClean="0"/>
              <a:t>	-  continue writing</a:t>
            </a:r>
          </a:p>
          <a:p>
            <a:pPr>
              <a:buNone/>
            </a:pPr>
            <a:r>
              <a:rPr lang="en-US" dirty="0" smtClean="0"/>
              <a:t>	-  Now type:</a:t>
            </a:r>
          </a:p>
          <a:p>
            <a:pPr>
              <a:buNone/>
            </a:pPr>
            <a:r>
              <a:rPr lang="en-US" dirty="0" smtClean="0"/>
              <a:t>“They like gold and tresare chests.  My brother went to the movies.  I had red about Long John Silver bfor I saw the movie.”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Write:Outloud </a:t>
            </a:r>
            <a:endParaRPr lang="en-US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dirty="0" smtClean="0"/>
              <a:t>HOMONYMS:</a:t>
            </a:r>
          </a:p>
          <a:p>
            <a:pPr>
              <a:buNone/>
            </a:pPr>
            <a:r>
              <a:rPr lang="en-US" dirty="0" smtClean="0"/>
              <a:t>	-  Click “to/too” tool</a:t>
            </a:r>
          </a:p>
          <a:p>
            <a:pPr>
              <a:buNone/>
            </a:pPr>
            <a:r>
              <a:rPr lang="en-US" dirty="0" smtClean="0"/>
              <a:t>	-  Click each word in the SUGGESTIONS box to select it.  Notice that the definition for the selected word appears in the DEFINITION box</a:t>
            </a:r>
          </a:p>
          <a:p>
            <a:pPr>
              <a:buNone/>
            </a:pPr>
            <a:r>
              <a:rPr lang="en-US" dirty="0" smtClean="0"/>
              <a:t>	-  Click the “speak” button to the right of the sentence to hear the sentence and word spoken aloud</a:t>
            </a:r>
          </a:p>
          <a:p>
            <a:pPr>
              <a:buNone/>
            </a:pPr>
            <a:r>
              <a:rPr lang="en-US" dirty="0" smtClean="0"/>
              <a:t>	-  Click the “speak” button to the right of the DEFINITION box to hear it spoken aloud</a:t>
            </a:r>
          </a:p>
          <a:p>
            <a:pPr>
              <a:buNone/>
            </a:pPr>
            <a:r>
              <a:rPr lang="en-US" dirty="0" smtClean="0"/>
              <a:t>	-  If the homonym used in the sentence is correct, click, “Next Word”</a:t>
            </a:r>
          </a:p>
          <a:p>
            <a:pPr>
              <a:buNone/>
            </a:pPr>
            <a:r>
              <a:rPr lang="en-US" dirty="0" smtClean="0"/>
              <a:t>	-  When you get to the word “to” review and select the correct word form “too”</a:t>
            </a:r>
          </a:p>
          <a:p>
            <a:pPr>
              <a:buNone/>
            </a:pPr>
            <a:r>
              <a:rPr lang="en-US" dirty="0" smtClean="0"/>
              <a:t>	-  Click “Change” to replace the incorrect homonym with the correct one</a:t>
            </a:r>
          </a:p>
          <a:p>
            <a:pPr>
              <a:buNone/>
            </a:pPr>
            <a:r>
              <a:rPr lang="en-US" dirty="0" smtClean="0"/>
              <a:t>	-  Click “ok” to exit the homonym checker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Write:Outloud	</a:t>
            </a:r>
            <a:endParaRPr lang="en-US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Franklin Talking Dictionary:</a:t>
            </a:r>
          </a:p>
          <a:p>
            <a:pPr>
              <a:buNone/>
            </a:pPr>
            <a:r>
              <a:rPr lang="en-US" dirty="0" smtClean="0"/>
              <a:t>	</a:t>
            </a:r>
          </a:p>
          <a:p>
            <a:pPr>
              <a:buNone/>
            </a:pPr>
            <a:r>
              <a:rPr lang="en-US" dirty="0" smtClean="0"/>
              <a:t>	The Franklin Talking Dictionary is designed specifically for students in grade 3-12 and displays the definition of a word in easy to understand language.  The Dictionary speaks the word and the definition.</a:t>
            </a:r>
          </a:p>
          <a:p>
            <a:pPr>
              <a:buNone/>
            </a:pPr>
            <a:r>
              <a:rPr lang="en-US" dirty="0" smtClean="0"/>
              <a:t>	-  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Write:Outloud</a:t>
            </a:r>
            <a:endParaRPr lang="en-US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MARK for Deletion:</a:t>
            </a:r>
          </a:p>
          <a:p>
            <a:pPr>
              <a:buNone/>
            </a:pPr>
            <a:r>
              <a:rPr lang="en-US" dirty="0" smtClean="0"/>
              <a:t>	-  Highlight the sentence, “My brother went to the movies.”</a:t>
            </a:r>
          </a:p>
          <a:p>
            <a:pPr>
              <a:buNone/>
            </a:pPr>
            <a:r>
              <a:rPr lang="en-US" dirty="0" smtClean="0"/>
              <a:t>	-  Click the “mark for deletion” tool, the text becomes red with a line through it to indicate you are considering removing the statement</a:t>
            </a:r>
          </a:p>
          <a:p>
            <a:pPr>
              <a:buNone/>
            </a:pPr>
            <a:r>
              <a:rPr lang="en-US" dirty="0" smtClean="0"/>
              <a:t>	-  With the sentence highlighted, click the “mark for deletion” tool again and return the text to its original appearance</a:t>
            </a:r>
          </a:p>
          <a:p>
            <a:pPr>
              <a:buNone/>
            </a:pPr>
            <a:r>
              <a:rPr lang="en-US" dirty="0" smtClean="0"/>
              <a:t>	-  Or hit delete to remove the sentence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Write:Outloud</a:t>
            </a:r>
            <a:endParaRPr lang="en-US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LISTEN:  Get the to beginning of your document and click “speak” to hear each sentence.</a:t>
            </a:r>
          </a:p>
          <a:p>
            <a:pPr marL="578358" indent="-514350">
              <a:buAutoNum type="arabicPeriod"/>
            </a:pPr>
            <a:r>
              <a:rPr lang="en-US" dirty="0" smtClean="0"/>
              <a:t>Encourage students to think about whether their document makes sense when they hear it.</a:t>
            </a:r>
          </a:p>
          <a:p>
            <a:pPr marL="578358" indent="-514350">
              <a:buAutoNum type="arabicPeriod"/>
            </a:pPr>
            <a:r>
              <a:rPr lang="en-US" dirty="0" smtClean="0"/>
              <a:t>Do I need to add anything to clarify?</a:t>
            </a:r>
          </a:p>
          <a:p>
            <a:pPr marL="578358" indent="-514350">
              <a:buAutoNum type="arabicPeriod"/>
            </a:pPr>
            <a:r>
              <a:rPr lang="en-US" dirty="0" smtClean="0"/>
              <a:t>Did I hear any mistakes?</a:t>
            </a:r>
          </a:p>
          <a:p>
            <a:pPr marL="578358" indent="-514350">
              <a:buAutoNum type="arabicPeriod"/>
            </a:pPr>
            <a:r>
              <a:rPr lang="en-US" dirty="0" smtClean="0"/>
              <a:t>Did I use the spell checker?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Write:Outloud</a:t>
            </a:r>
            <a:endParaRPr lang="en-US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dirty="0" smtClean="0"/>
              <a:t>Add a Title:</a:t>
            </a:r>
          </a:p>
          <a:p>
            <a:pPr>
              <a:buNone/>
            </a:pPr>
            <a:endParaRPr lang="en-US" dirty="0" smtClean="0"/>
          </a:p>
          <a:p>
            <a:pPr>
              <a:buFontTx/>
              <a:buChar char="-"/>
            </a:pPr>
            <a:r>
              <a:rPr lang="en-US" dirty="0" smtClean="0"/>
              <a:t>Place your cursor at the beginning of the document</a:t>
            </a:r>
          </a:p>
          <a:p>
            <a:pPr>
              <a:buFontTx/>
              <a:buChar char="-"/>
            </a:pPr>
            <a:r>
              <a:rPr lang="en-US" dirty="0" smtClean="0"/>
              <a:t>Type your title and press “enter” twice to add space between the title and the body of the document</a:t>
            </a:r>
          </a:p>
          <a:p>
            <a:pPr>
              <a:buFontTx/>
              <a:buChar char="-"/>
            </a:pPr>
            <a:r>
              <a:rPr lang="en-US" dirty="0" smtClean="0"/>
              <a:t>Highlight the title</a:t>
            </a:r>
          </a:p>
          <a:p>
            <a:pPr>
              <a:buFontTx/>
              <a:buChar char="-"/>
            </a:pPr>
            <a:r>
              <a:rPr lang="en-US" dirty="0" smtClean="0"/>
              <a:t>Click “align” tool twice to center the title</a:t>
            </a:r>
          </a:p>
          <a:p>
            <a:pPr>
              <a:buFontTx/>
              <a:buChar char="-"/>
            </a:pPr>
            <a:r>
              <a:rPr lang="en-US" dirty="0" smtClean="0"/>
              <a:t>Click “font” to increase font to desired size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Write:Outloud	</a:t>
            </a:r>
            <a:endParaRPr lang="en-US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dirty="0" smtClean="0"/>
              <a:t>Add a Picture:</a:t>
            </a:r>
          </a:p>
          <a:p>
            <a:pPr>
              <a:buFontTx/>
              <a:buChar char="-"/>
            </a:pPr>
            <a:r>
              <a:rPr lang="en-US" dirty="0" smtClean="0"/>
              <a:t>Click in the space between the title and the body to place your cursor</a:t>
            </a:r>
          </a:p>
          <a:p>
            <a:pPr>
              <a:buFontTx/>
              <a:buChar char="-"/>
            </a:pPr>
            <a:r>
              <a:rPr lang="en-US" dirty="0" smtClean="0"/>
              <a:t>Click “add picture” tool</a:t>
            </a:r>
          </a:p>
          <a:p>
            <a:pPr>
              <a:buFontTx/>
              <a:buChar char="-"/>
            </a:pPr>
            <a:r>
              <a:rPr lang="en-US" dirty="0" smtClean="0"/>
              <a:t>In the Choose a File window, click selected picture</a:t>
            </a:r>
          </a:p>
          <a:p>
            <a:pPr>
              <a:buFontTx/>
              <a:buChar char="-"/>
            </a:pPr>
            <a:r>
              <a:rPr lang="en-US" dirty="0" smtClean="0"/>
              <a:t>Click “open” and the picture appears in you document along with a caption</a:t>
            </a:r>
          </a:p>
          <a:p>
            <a:pPr>
              <a:buFontTx/>
              <a:buChar char="-"/>
            </a:pPr>
            <a:r>
              <a:rPr lang="en-US" dirty="0" smtClean="0"/>
              <a:t>Double click the picture.  The Image Caption window opens</a:t>
            </a:r>
          </a:p>
          <a:p>
            <a:pPr>
              <a:buFontTx/>
              <a:buChar char="-"/>
            </a:pPr>
            <a:r>
              <a:rPr lang="en-US" dirty="0" smtClean="0"/>
              <a:t>Highlight caption text and delete or rename</a:t>
            </a:r>
          </a:p>
          <a:p>
            <a:pPr>
              <a:buFontTx/>
              <a:buChar char="-"/>
            </a:pPr>
            <a:r>
              <a:rPr lang="en-US" dirty="0" smtClean="0"/>
              <a:t>Click “ok”</a:t>
            </a:r>
          </a:p>
          <a:p>
            <a:pPr>
              <a:buFontTx/>
              <a:buChar char="-"/>
            </a:pPr>
            <a:r>
              <a:rPr lang="en-US" dirty="0" smtClean="0"/>
              <a:t>Click the picture to select it</a:t>
            </a:r>
          </a:p>
          <a:p>
            <a:pPr>
              <a:buFontTx/>
              <a:buChar char="-"/>
            </a:pPr>
            <a:r>
              <a:rPr lang="en-US" dirty="0" smtClean="0"/>
              <a:t>Change size and center if desired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Write:Outloud</a:t>
            </a:r>
            <a:endParaRPr lang="en-US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Print and Save:</a:t>
            </a:r>
          </a:p>
          <a:p>
            <a:pPr>
              <a:buFontTx/>
              <a:buChar char="-"/>
            </a:pPr>
            <a:r>
              <a:rPr lang="en-US" dirty="0" smtClean="0"/>
              <a:t>In the File menu, select Print</a:t>
            </a:r>
          </a:p>
          <a:p>
            <a:pPr>
              <a:buFontTx/>
              <a:buChar char="-"/>
            </a:pPr>
            <a:r>
              <a:rPr lang="en-US" dirty="0" smtClean="0"/>
              <a:t>In the File menu, select Save as and name your file</a:t>
            </a:r>
          </a:p>
          <a:p>
            <a:pPr>
              <a:buNone/>
            </a:pPr>
            <a:r>
              <a:rPr lang="en-US" dirty="0" smtClean="0"/>
              <a:t>* The new document will be saved in you’re My Work folder where it can be retrieved for later revisions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Write:Outloud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Open Microsoft </a:t>
            </a:r>
            <a:r>
              <a:rPr lang="en-US" dirty="0" smtClean="0"/>
              <a:t>Word (</a:t>
            </a:r>
            <a:r>
              <a:rPr lang="en-US" dirty="0" err="1" smtClean="0"/>
              <a:t>Co:Writer</a:t>
            </a:r>
            <a:r>
              <a:rPr lang="en-US" dirty="0" smtClean="0"/>
              <a:t> must be used in </a:t>
            </a:r>
            <a:r>
              <a:rPr lang="en-US" dirty="0" err="1" smtClean="0"/>
              <a:t>conjuction</a:t>
            </a:r>
            <a:r>
              <a:rPr lang="en-US" dirty="0" smtClean="0"/>
              <a:t> with a word processing program</a:t>
            </a:r>
            <a:endParaRPr lang="en-US" dirty="0" smtClean="0"/>
          </a:p>
          <a:p>
            <a:r>
              <a:rPr lang="en-US" dirty="0" smtClean="0"/>
              <a:t>Launch Co:Writer (you can find this on the start menu or there may be a shortcut on the desktop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 is a word prediction software program</a:t>
            </a:r>
            <a:endParaRPr lang="en-US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362200"/>
            <a:ext cx="8229600" cy="1399032"/>
          </a:xfrm>
        </p:spPr>
        <p:txBody>
          <a:bodyPr/>
          <a:lstStyle/>
          <a:p>
            <a:pPr algn="ctr"/>
            <a:r>
              <a:rPr lang="en-US" dirty="0" smtClean="0"/>
              <a:t>Read:Outloud</a:t>
            </a:r>
            <a:endParaRPr lang="en-US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Launch Read:Outloud</a:t>
            </a:r>
          </a:p>
          <a:p>
            <a:r>
              <a:rPr lang="en-US" dirty="0" smtClean="0"/>
              <a:t>For windows users go to the start menu and or access the shortcut that should be found on the desktop</a:t>
            </a:r>
          </a:p>
          <a:p>
            <a:r>
              <a:rPr lang="en-US" dirty="0" smtClean="0"/>
              <a:t>Sign in as Learner 1</a:t>
            </a:r>
          </a:p>
          <a:p>
            <a:r>
              <a:rPr lang="en-US" dirty="0" smtClean="0"/>
              <a:t>Enter the default password 123456</a:t>
            </a:r>
          </a:p>
          <a:p>
            <a:r>
              <a:rPr lang="en-US" dirty="0" smtClean="0"/>
              <a:t>You are now in Student Central</a:t>
            </a:r>
          </a:p>
          <a:p>
            <a:r>
              <a:rPr lang="en-US" dirty="0" smtClean="0"/>
              <a:t>Click the “Read:Outloud “ icon at the top left of the window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Read:Outloud is a text reader </a:t>
            </a:r>
            <a:endParaRPr lang="en-US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Read:Outloud launches and the Add eText window appears</a:t>
            </a:r>
          </a:p>
          <a:p>
            <a:r>
              <a:rPr lang="en-US" dirty="0" smtClean="0"/>
              <a:t>In the Add eText window, select the eText: Saturn eText.rtf.</a:t>
            </a:r>
          </a:p>
          <a:p>
            <a:r>
              <a:rPr lang="en-US" dirty="0" smtClean="0"/>
              <a:t>eText appears in the panel on the left side of the screen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Adding eText to Read:Outloud</a:t>
            </a:r>
            <a:endParaRPr lang="en-US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Click in the upper left hand corner of the eText panel, your cursor blinks where you clicked so you know that your are working in the eText</a:t>
            </a:r>
          </a:p>
          <a:p>
            <a:r>
              <a:rPr lang="en-US" dirty="0" smtClean="0"/>
              <a:t>Click “speak” to hear the headings and first sentence read aloud</a:t>
            </a:r>
          </a:p>
          <a:p>
            <a:r>
              <a:rPr lang="en-US" dirty="0" smtClean="0"/>
              <a:t>Click “speak” to begin to hear the entire text read aloud</a:t>
            </a:r>
          </a:p>
          <a:p>
            <a:r>
              <a:rPr lang="en-US" dirty="0" smtClean="0"/>
              <a:t>To stop speech at any time, click “speak” at anytime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Explore Read:Outloud Speech</a:t>
            </a:r>
            <a:endParaRPr lang="en-US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Highlight the word in question and click “dictionary” tool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Discover the Dictionary in Read:Outloud</a:t>
            </a:r>
            <a:endParaRPr lang="en-US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Highlight Strategies</a:t>
            </a:r>
          </a:p>
          <a:p>
            <a:pPr>
              <a:buNone/>
            </a:pPr>
            <a:endParaRPr lang="en-US" dirty="0" smtClean="0"/>
          </a:p>
          <a:p>
            <a:pPr lvl="1"/>
            <a:r>
              <a:rPr lang="en-US" dirty="0" smtClean="0"/>
              <a:t>Highlight to capture </a:t>
            </a:r>
            <a:r>
              <a:rPr lang="en-US" u="sng" dirty="0" smtClean="0"/>
              <a:t>key ideas </a:t>
            </a:r>
            <a:r>
              <a:rPr lang="en-US" dirty="0" smtClean="0"/>
              <a:t>and put them in your outline by:  </a:t>
            </a:r>
          </a:p>
          <a:p>
            <a:pPr lvl="2"/>
            <a:r>
              <a:rPr lang="en-US" dirty="0" smtClean="0"/>
              <a:t>Selecting the phrase, “Jewel of the Solar System” by dragging your mouse over the phrase</a:t>
            </a:r>
          </a:p>
          <a:p>
            <a:pPr lvl="2"/>
            <a:r>
              <a:rPr lang="en-US" dirty="0" smtClean="0"/>
              <a:t>Then, click the green “highlighter” tool</a:t>
            </a:r>
          </a:p>
          <a:p>
            <a:pPr lvl="2"/>
            <a:r>
              <a:rPr lang="en-US" dirty="0" smtClean="0"/>
              <a:t>Repeat for other key ideas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Learn eText in Read:Outloud</a:t>
            </a:r>
            <a:endParaRPr lang="en-US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Highlight Strategies:</a:t>
            </a:r>
          </a:p>
          <a:p>
            <a:pPr>
              <a:buNone/>
            </a:pPr>
            <a:endParaRPr lang="en-US" dirty="0" smtClean="0"/>
          </a:p>
          <a:p>
            <a:pPr lvl="1"/>
            <a:r>
              <a:rPr lang="en-US" dirty="0" smtClean="0"/>
              <a:t>Highlight to capture </a:t>
            </a:r>
            <a:r>
              <a:rPr lang="en-US" u="sng" dirty="0" smtClean="0"/>
              <a:t>supporting details </a:t>
            </a:r>
            <a:r>
              <a:rPr lang="en-US" dirty="0" smtClean="0"/>
              <a:t>and add them to your outline</a:t>
            </a:r>
          </a:p>
          <a:p>
            <a:pPr lvl="1"/>
            <a:r>
              <a:rPr lang="en-US" dirty="0" smtClean="0"/>
              <a:t>Then click one of the key ideas and click the yellow “highlighter” tool</a:t>
            </a:r>
          </a:p>
          <a:p>
            <a:pPr lvl="1"/>
            <a:r>
              <a:rPr lang="en-US" dirty="0" smtClean="0"/>
              <a:t>Next find and highlight a detail or fact that supports that green key idea in the text</a:t>
            </a:r>
          </a:p>
          <a:p>
            <a:pPr lvl="1"/>
            <a:r>
              <a:rPr lang="en-US" dirty="0" smtClean="0"/>
              <a:t>Finally, click the red “highlighter” tool and find an example or explanation that supports the yellow subtopic in the text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Learn eText in Read:Outloud</a:t>
            </a:r>
            <a:endParaRPr lang="en-US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Organizing information in your outline is possible when using Read:Outloud in SOLO</a:t>
            </a:r>
          </a:p>
          <a:p>
            <a:r>
              <a:rPr lang="en-US" dirty="0" smtClean="0"/>
              <a:t>Students can also learn to Electronically Bookmark using Read:Outloud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Organize in Read:Outloud</a:t>
            </a:r>
            <a:endParaRPr lang="en-US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Learners can collect resource materials from the internet in preparation to write by using the built-in web browser</a:t>
            </a:r>
          </a:p>
          <a:p>
            <a:r>
              <a:rPr lang="en-US" dirty="0" smtClean="0"/>
              <a:t>When learners locate text from the internet, they must:</a:t>
            </a:r>
          </a:p>
          <a:p>
            <a:pPr lvl="1"/>
            <a:r>
              <a:rPr lang="en-US" dirty="0" smtClean="0"/>
              <a:t>Scroll to locate text to be spoken</a:t>
            </a:r>
          </a:p>
          <a:p>
            <a:pPr lvl="1"/>
            <a:r>
              <a:rPr lang="en-US" dirty="0" smtClean="0"/>
              <a:t>Highlight the text to speak</a:t>
            </a:r>
          </a:p>
          <a:p>
            <a:pPr lvl="1"/>
            <a:r>
              <a:rPr lang="en-US" dirty="0" smtClean="0"/>
              <a:t>Click “speak” tool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Investigate the Internet in Read:Outloud</a:t>
            </a:r>
            <a:endParaRPr lang="en-US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Students can highlight to capture information from the internet and put it in your outline</a:t>
            </a:r>
          </a:p>
          <a:p>
            <a:r>
              <a:rPr lang="en-US" dirty="0" smtClean="0"/>
              <a:t>Notes can be taken from the internet to add to an outline</a:t>
            </a:r>
          </a:p>
          <a:p>
            <a:r>
              <a:rPr lang="en-US" dirty="0" smtClean="0"/>
              <a:t>Paraphrasing from the internet can also be included in outlines</a:t>
            </a:r>
          </a:p>
          <a:p>
            <a:r>
              <a:rPr lang="en-US" dirty="0" smtClean="0"/>
              <a:t>Electronic bookmarking is also possible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Organize and Research the Internet using Read:Outloud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en-US" dirty="0" smtClean="0"/>
              <a:t>A writer profile contains your own personal options and</a:t>
            </a:r>
          </a:p>
          <a:p>
            <a:pPr>
              <a:buNone/>
            </a:pPr>
            <a:r>
              <a:rPr lang="en-US" dirty="0" smtClean="0"/>
              <a:t>preferences which are available each time you login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	1.  Click “New Writer” type your name and click “Ok”</a:t>
            </a:r>
          </a:p>
          <a:p>
            <a:pPr>
              <a:buNone/>
            </a:pPr>
            <a:r>
              <a:rPr lang="en-US" dirty="0" smtClean="0"/>
              <a:t>	2.  In the welcome screen click “Continue”</a:t>
            </a:r>
          </a:p>
          <a:p>
            <a:pPr>
              <a:buNone/>
            </a:pPr>
            <a:r>
              <a:rPr lang="en-US" dirty="0" smtClean="0"/>
              <a:t>	3.  Accept the default Standard template by clicking “Continue”</a:t>
            </a:r>
          </a:p>
          <a:p>
            <a:pPr>
              <a:buNone/>
            </a:pPr>
            <a:r>
              <a:rPr lang="en-US" dirty="0" smtClean="0"/>
              <a:t>	4.  Click “Finish” to accept the default</a:t>
            </a:r>
          </a:p>
          <a:p>
            <a:pPr>
              <a:buNone/>
            </a:pPr>
            <a:r>
              <a:rPr lang="en-US" dirty="0" smtClean="0"/>
              <a:t>	5.  Click the Co:Writer icon that is floating in the upper right corner of your screen.  Now the Co:Writer sentence window opens in front of your word processor.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Creating a </a:t>
            </a:r>
            <a:r>
              <a:rPr lang="en-US" u="sng" dirty="0" smtClean="0"/>
              <a:t>Writer Profile</a:t>
            </a:r>
            <a:r>
              <a:rPr lang="en-US" dirty="0" smtClean="0"/>
              <a:t> in Co:Writer</a:t>
            </a:r>
            <a:endParaRPr lang="en-US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Go to the File Menu, select PRINT</a:t>
            </a:r>
          </a:p>
          <a:p>
            <a:r>
              <a:rPr lang="en-US" dirty="0" smtClean="0"/>
              <a:t>Look at the options for printing outline and eText, Outlines can be printed as study guides</a:t>
            </a:r>
          </a:p>
          <a:p>
            <a:r>
              <a:rPr lang="en-US" dirty="0" smtClean="0"/>
              <a:t>Click “cancel”</a:t>
            </a:r>
          </a:p>
          <a:p>
            <a:r>
              <a:rPr lang="en-US" dirty="0" smtClean="0"/>
              <a:t>In the File Menu, select SAVE AS, name your document and click “save”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Printing and Saving in Read:Outloud</a:t>
            </a:r>
            <a:endParaRPr lang="en-US" dirty="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the FILE MENU, select QUIT/EXIT, now you are back at Student Central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When learners are ready to Quit Read:Outloud</a:t>
            </a:r>
            <a:endParaRPr lang="en-US" dirty="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2362200"/>
            <a:ext cx="8229600" cy="1399032"/>
          </a:xfrm>
        </p:spPr>
        <p:txBody>
          <a:bodyPr/>
          <a:lstStyle/>
          <a:p>
            <a:pPr algn="ctr"/>
            <a:r>
              <a:rPr lang="en-US" dirty="0" smtClean="0"/>
              <a:t>Draft:Builder</a:t>
            </a:r>
            <a:endParaRPr lang="en-US" dirty="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Launch Draft:Builder</a:t>
            </a:r>
          </a:p>
          <a:p>
            <a:r>
              <a:rPr lang="en-US" dirty="0" smtClean="0"/>
              <a:t>For windows users go to the start menu and or access the shortcut that should be found on the desktop</a:t>
            </a:r>
          </a:p>
          <a:p>
            <a:r>
              <a:rPr lang="en-US" dirty="0" smtClean="0"/>
              <a:t>Sign in as Learner 1</a:t>
            </a:r>
          </a:p>
          <a:p>
            <a:r>
              <a:rPr lang="en-US" dirty="0" smtClean="0"/>
              <a:t>Enter the default password 123456</a:t>
            </a:r>
          </a:p>
          <a:p>
            <a:r>
              <a:rPr lang="en-US" dirty="0" smtClean="0"/>
              <a:t>You are now in Student Central</a:t>
            </a:r>
          </a:p>
          <a:p>
            <a:r>
              <a:rPr lang="en-US" dirty="0" smtClean="0"/>
              <a:t>Click the “Draft:Builder“ icon at the top left of the window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Draft:Builder is a graphic organizer</a:t>
            </a:r>
            <a:endParaRPr lang="en-US" dirty="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Creating an outline and/or graphic organizer to plan, record and organize ideas is a very effective and important first step in writing a draft</a:t>
            </a:r>
          </a:p>
          <a:p>
            <a:r>
              <a:rPr lang="en-US" dirty="0" smtClean="0"/>
              <a:t>Add an Outline Topic</a:t>
            </a:r>
          </a:p>
          <a:p>
            <a:pPr lvl="1"/>
            <a:r>
              <a:rPr lang="en-US" dirty="0" smtClean="0"/>
              <a:t>1.  Draft:Builder launches and the “Add Outline” window appears</a:t>
            </a:r>
            <a:endParaRPr lang="en-US" dirty="0"/>
          </a:p>
          <a:p>
            <a:pPr lvl="1"/>
            <a:r>
              <a:rPr lang="en-US" dirty="0" smtClean="0"/>
              <a:t>2.  In the Add Outline window, select_A Blank Template</a:t>
            </a:r>
          </a:p>
          <a:p>
            <a:pPr lvl="1"/>
            <a:r>
              <a:rPr lang="en-US" dirty="0" smtClean="0"/>
              <a:t>3.  Click “Ok”</a:t>
            </a:r>
          </a:p>
          <a:p>
            <a:pPr lvl="1"/>
            <a:endParaRPr lang="en-U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Outlining in Draft:Builder</a:t>
            </a:r>
            <a:endParaRPr lang="en-US" dirty="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1.  Topic is highlighted in light blue</a:t>
            </a:r>
          </a:p>
          <a:p>
            <a:r>
              <a:rPr lang="en-US" dirty="0" smtClean="0"/>
              <a:t>2.  Subtopics (Level 1) is added in green</a:t>
            </a:r>
          </a:p>
          <a:p>
            <a:r>
              <a:rPr lang="en-US" dirty="0" smtClean="0"/>
              <a:t>3.  Subtopics (Levels 2 and 3) are added in yellow and red</a:t>
            </a:r>
          </a:p>
          <a:p>
            <a:r>
              <a:rPr lang="en-US" dirty="0" smtClean="0"/>
              <a:t>4.  Creating Notes is a way to expand important facts and emphasize facts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Plan and Organize your thoughts before writing in Draft:Builder</a:t>
            </a:r>
            <a:endParaRPr lang="en-US" dirty="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Create a Draft after completing an outline	</a:t>
            </a:r>
          </a:p>
          <a:p>
            <a:pPr lvl="1"/>
            <a:r>
              <a:rPr lang="en-US" dirty="0" smtClean="0"/>
              <a:t>Click the DRAFT tab</a:t>
            </a:r>
          </a:p>
          <a:p>
            <a:pPr lvl="1"/>
            <a:r>
              <a:rPr lang="en-US" dirty="0" smtClean="0"/>
              <a:t>Your outline will remain visible on the left side of your screen and new notes are also visible below the subtopics to which they are attached</a:t>
            </a:r>
          </a:p>
          <a:p>
            <a:pPr lvl="1"/>
            <a:r>
              <a:rPr lang="en-US" dirty="0" smtClean="0"/>
              <a:t>Click the title and drag it to the blank area on the right of your screen</a:t>
            </a:r>
          </a:p>
          <a:p>
            <a:pPr lvl="1"/>
            <a:r>
              <a:rPr lang="en-US" dirty="0" smtClean="0"/>
              <a:t>Drag and drop text from outline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Draft it with Draft:Builder</a:t>
            </a:r>
            <a:endParaRPr lang="en-US" dirty="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 spell checker</a:t>
            </a:r>
          </a:p>
          <a:p>
            <a:r>
              <a:rPr lang="en-US" dirty="0" smtClean="0"/>
              <a:t>Use Dictionary feature</a:t>
            </a:r>
          </a:p>
          <a:p>
            <a:r>
              <a:rPr lang="en-US" dirty="0" smtClean="0"/>
              <a:t>Save your document</a:t>
            </a:r>
          </a:p>
          <a:p>
            <a:r>
              <a:rPr lang="en-US" dirty="0" smtClean="0"/>
              <a:t>Print your work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Draft:Builder  creating your draft</a:t>
            </a:r>
            <a:endParaRPr lang="en-US" dirty="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Train in 30 manuals can be found at Don Johnston website: </a:t>
            </a:r>
            <a:r>
              <a:rPr lang="en-US" dirty="0" smtClean="0">
                <a:hlinkClick r:id="rId2"/>
              </a:rPr>
              <a:t>http://www.donjohnston.com/30/</a:t>
            </a:r>
            <a:endParaRPr lang="en-US" dirty="0" smtClean="0"/>
          </a:p>
          <a:p>
            <a:r>
              <a:rPr lang="en-US" dirty="0" smtClean="0"/>
              <a:t>Infinitec website offers writing supports for struggling writers </a:t>
            </a:r>
            <a:r>
              <a:rPr lang="en-US" dirty="0" smtClean="0">
                <a:hlinkClick r:id="rId3"/>
              </a:rPr>
              <a:t>www.myinfinitec.org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Resources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In order to see how Co:Writer predicts, use just one finger to type the following: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“I like to imagine how it would be if I could really express what’s on my mind.”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Type the first letter of the word you want to type</a:t>
            </a:r>
          </a:p>
          <a:p>
            <a:r>
              <a:rPr lang="en-US" dirty="0" smtClean="0"/>
              <a:t>See Co:Writer make the word predictions</a:t>
            </a:r>
          </a:p>
          <a:p>
            <a:r>
              <a:rPr lang="en-US" dirty="0" smtClean="0"/>
              <a:t>Press the </a:t>
            </a:r>
            <a:r>
              <a:rPr lang="en-US" b="1" dirty="0" smtClean="0"/>
              <a:t>down arrow key </a:t>
            </a:r>
            <a:r>
              <a:rPr lang="en-US" dirty="0" smtClean="0"/>
              <a:t>to speak and scan words or point with your mouse to hear the words</a:t>
            </a:r>
          </a:p>
          <a:p>
            <a:r>
              <a:rPr lang="en-US" dirty="0" smtClean="0"/>
              <a:t>If you don’t see the word you want continue typing one letter at a time OR press the </a:t>
            </a:r>
            <a:r>
              <a:rPr lang="en-US" b="1" dirty="0" smtClean="0"/>
              <a:t>right arrow key </a:t>
            </a:r>
            <a:r>
              <a:rPr lang="en-US" dirty="0" smtClean="0"/>
              <a:t>to get more guesses</a:t>
            </a:r>
          </a:p>
          <a:p>
            <a:pPr>
              <a:buNone/>
            </a:pPr>
            <a:endParaRPr lang="en-U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Practice Co:Writer		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Co:Writer knows where you are in the sentence so that</a:t>
            </a:r>
          </a:p>
          <a:p>
            <a:pPr lvl="1"/>
            <a:r>
              <a:rPr lang="en-US" dirty="0" smtClean="0"/>
              <a:t>The first word in the sentence is automatically capitalized</a:t>
            </a:r>
          </a:p>
          <a:p>
            <a:pPr lvl="1"/>
            <a:r>
              <a:rPr lang="en-US" dirty="0" smtClean="0"/>
              <a:t>And each predicted word is a “grammar fit” all words are grammatically correct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Practice Co:Writer continue…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When you see the predicted word you want, point to the word and click</a:t>
            </a:r>
          </a:p>
          <a:p>
            <a:r>
              <a:rPr lang="en-US" dirty="0" smtClean="0"/>
              <a:t>The word will go into the sentence at the top of the Co:Writer window</a:t>
            </a:r>
          </a:p>
          <a:p>
            <a:r>
              <a:rPr lang="en-US" dirty="0" smtClean="0"/>
              <a:t>At the end of the sentence, type a period and Co:Writer repeats the sentence and sends it to your word processor</a:t>
            </a:r>
          </a:p>
          <a:p>
            <a:r>
              <a:rPr lang="en-US" dirty="0" smtClean="0"/>
              <a:t>Co:Writer will also insert a space after the period so you are ready for your next sentence</a:t>
            </a:r>
          </a:p>
          <a:p>
            <a:r>
              <a:rPr lang="en-US" dirty="0" smtClean="0"/>
              <a:t>Another option is to type the number key to select the predicted word.  This might help writers who are better with the keyboard then the mouse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Co:Writer: Point and Click to choose the words you want to select	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Click the red “X” 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Quitting Co:Writer	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504</TotalTime>
  <Words>2179</Words>
  <Application>Microsoft Office PowerPoint</Application>
  <PresentationFormat>On-screen Show (4:3)</PresentationFormat>
  <Paragraphs>277</Paragraphs>
  <Slides>58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58</vt:i4>
      </vt:variant>
    </vt:vector>
  </HeadingPairs>
  <TitlesOfParts>
    <vt:vector size="59" baseType="lpstr">
      <vt:lpstr>Concourse</vt:lpstr>
      <vt:lpstr>Solo software  by don johnston  </vt:lpstr>
      <vt:lpstr>Slide 2</vt:lpstr>
      <vt:lpstr>Co:Writer</vt:lpstr>
      <vt:lpstr>Co:Writer is a word prediction software program</vt:lpstr>
      <vt:lpstr>Creating a Writer Profile in Co:Writer</vt:lpstr>
      <vt:lpstr>Practice Co:Writer  </vt:lpstr>
      <vt:lpstr>Practice Co:Writer continue…</vt:lpstr>
      <vt:lpstr>Co:Writer: Point and Click to choose the words you want to select </vt:lpstr>
      <vt:lpstr>Quitting Co:Writer </vt:lpstr>
      <vt:lpstr>Co:Writer:  Writer Profile Options</vt:lpstr>
      <vt:lpstr>Co:Writer:  Writer Profile options, continue… </vt:lpstr>
      <vt:lpstr>Co:Writer:  Writer Profile options, continue…</vt:lpstr>
      <vt:lpstr>Co:Writer:  Writer Profile options, continue…</vt:lpstr>
      <vt:lpstr>Co:Writer:  Writer Profile options, continue…</vt:lpstr>
      <vt:lpstr>Co:Writer:  Exploring “Flexible Spelling”</vt:lpstr>
      <vt:lpstr>Co:Writer:  Writer Profile options, continue…</vt:lpstr>
      <vt:lpstr>Co:Writer:  Writer Profile options, continue…</vt:lpstr>
      <vt:lpstr>Co:Writer:  Writer Profile options, continue…</vt:lpstr>
      <vt:lpstr>Co:Writer:  Writer Profile option, continue…</vt:lpstr>
      <vt:lpstr>Co:Writer:  Exploring “Topic Dictionaries”</vt:lpstr>
      <vt:lpstr>Write:Outloud</vt:lpstr>
      <vt:lpstr>Write:Outloud is a talking word processor </vt:lpstr>
      <vt:lpstr>WRITE a sentence</vt:lpstr>
      <vt:lpstr>4 Levels of Speech Support for Write:Outloud</vt:lpstr>
      <vt:lpstr>Slide 25</vt:lpstr>
      <vt:lpstr>Slide 26</vt:lpstr>
      <vt:lpstr>Slide 27</vt:lpstr>
      <vt:lpstr>Slide 28</vt:lpstr>
      <vt:lpstr>Explore Write:Outloud…</vt:lpstr>
      <vt:lpstr>Explore Write:Outloud </vt:lpstr>
      <vt:lpstr>Explore Write:Outloud</vt:lpstr>
      <vt:lpstr>Explore Write:Outloud </vt:lpstr>
      <vt:lpstr>Explore Write:Outloud </vt:lpstr>
      <vt:lpstr>Explore Write:Outloud</vt:lpstr>
      <vt:lpstr>Explore Write:Outloud</vt:lpstr>
      <vt:lpstr>Explore Write:Outloud</vt:lpstr>
      <vt:lpstr>Explore Write:Outloud </vt:lpstr>
      <vt:lpstr>Explore Write:Outloud</vt:lpstr>
      <vt:lpstr>Explore Write:Outloud</vt:lpstr>
      <vt:lpstr>Read:Outloud</vt:lpstr>
      <vt:lpstr>Read:Outloud is a text reader </vt:lpstr>
      <vt:lpstr>Adding eText to Read:Outloud</vt:lpstr>
      <vt:lpstr>Explore Read:Outloud Speech</vt:lpstr>
      <vt:lpstr>Discover the Dictionary in Read:Outloud</vt:lpstr>
      <vt:lpstr>Learn eText in Read:Outloud</vt:lpstr>
      <vt:lpstr>Learn eText in Read:Outloud</vt:lpstr>
      <vt:lpstr>Organize in Read:Outloud</vt:lpstr>
      <vt:lpstr>Investigate the Internet in Read:Outloud</vt:lpstr>
      <vt:lpstr>Organize and Research the Internet using Read:Outloud</vt:lpstr>
      <vt:lpstr>Printing and Saving in Read:Outloud</vt:lpstr>
      <vt:lpstr>When learners are ready to Quit Read:Outloud</vt:lpstr>
      <vt:lpstr>Draft:Builder</vt:lpstr>
      <vt:lpstr>Draft:Builder is a graphic organizer</vt:lpstr>
      <vt:lpstr>Outlining in Draft:Builder</vt:lpstr>
      <vt:lpstr>Plan and Organize your thoughts before writing in Draft:Builder</vt:lpstr>
      <vt:lpstr>Draft it with Draft:Builder</vt:lpstr>
      <vt:lpstr>Draft:Builder  creating your draft</vt:lpstr>
      <vt:lpstr>Resources</vt:lpstr>
    </vt:vector>
  </TitlesOfParts>
  <Company>Cooperative Association For Special Education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Solo software  by don johnston</dc:title>
  <dc:creator>Cooperative Association For Special Education</dc:creator>
  <cp:lastModifiedBy>Cooperative Association For Special Education</cp:lastModifiedBy>
  <cp:revision>49</cp:revision>
  <dcterms:created xsi:type="dcterms:W3CDTF">2010-10-07T17:45:49Z</dcterms:created>
  <dcterms:modified xsi:type="dcterms:W3CDTF">2011-01-10T17:27:06Z</dcterms:modified>
</cp:coreProperties>
</file>

<file path=docProps/thumbnail.jpeg>
</file>